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05" r:id="rId2"/>
    <p:sldId id="444" r:id="rId3"/>
    <p:sldId id="443" r:id="rId4"/>
    <p:sldId id="442" r:id="rId5"/>
    <p:sldId id="445" r:id="rId6"/>
    <p:sldId id="447" r:id="rId7"/>
    <p:sldId id="446" r:id="rId8"/>
    <p:sldId id="426" r:id="rId9"/>
  </p:sldIdLst>
  <p:sldSz cx="9144000" cy="6858000" type="screen4x3"/>
  <p:notesSz cx="6865938" cy="9998075"/>
  <p:defaultTextStyle>
    <a:defPPr>
      <a:defRPr lang="ko-KR"/>
    </a:defPPr>
    <a:lvl1pPr algn="l" defTabSz="912813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5613" indent="-65088" algn="l" defTabSz="912813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2813" indent="-133350" algn="l" defTabSz="912813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0013" indent="-200025" algn="l" defTabSz="912813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7213" indent="-268288" algn="l" defTabSz="912813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BA97139-6113-48EB-9F81-E7D08A6064FA}">
          <p14:sldIdLst>
            <p14:sldId id="305"/>
            <p14:sldId id="444"/>
            <p14:sldId id="443"/>
            <p14:sldId id="442"/>
            <p14:sldId id="445"/>
            <p14:sldId id="447"/>
            <p14:sldId id="446"/>
            <p14:sldId id="4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1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8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E1E1E"/>
    <a:srgbClr val="22282A"/>
    <a:srgbClr val="E2AC00"/>
    <a:srgbClr val="9C9102"/>
    <a:srgbClr val="B9AC03"/>
    <a:srgbClr val="E3D303"/>
    <a:srgbClr val="FCEA04"/>
    <a:srgbClr val="FBF1B7"/>
    <a:srgbClr val="516529"/>
    <a:srgbClr val="627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6273" autoAdjust="0"/>
  </p:normalViewPr>
  <p:slideViewPr>
    <p:cSldViewPr>
      <p:cViewPr varScale="1">
        <p:scale>
          <a:sx n="252" d="100"/>
          <a:sy n="252" d="100"/>
        </p:scale>
        <p:origin x="2946" y="204"/>
      </p:cViewPr>
      <p:guideLst>
        <p:guide orient="horz" pos="2160"/>
        <p:guide orient="horz" pos="411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20" d="100"/>
          <a:sy n="120" d="100"/>
        </p:scale>
        <p:origin x="3108" y="816"/>
      </p:cViewPr>
      <p:guideLst>
        <p:guide orient="horz" pos="3148"/>
        <p:guide pos="2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5875" cy="500301"/>
          </a:xfrm>
          <a:prstGeom prst="rect">
            <a:avLst/>
          </a:prstGeom>
        </p:spPr>
        <p:txBody>
          <a:bodyPr vert="horz" lIns="92163" tIns="46081" rIns="92163" bIns="46081" rtlCol="0"/>
          <a:lstStyle>
            <a:lvl1pPr algn="l" defTabSz="1081432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8477" y="1"/>
            <a:ext cx="2975875" cy="500301"/>
          </a:xfrm>
          <a:prstGeom prst="rect">
            <a:avLst/>
          </a:prstGeom>
        </p:spPr>
        <p:txBody>
          <a:bodyPr vert="horz" lIns="92163" tIns="46081" rIns="92163" bIns="46081" rtlCol="0"/>
          <a:lstStyle>
            <a:lvl1pPr algn="r" defTabSz="1081432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9DCB7ED-2BCF-4A8C-A7AE-D9594CD27D38}" type="datetime1">
              <a:rPr lang="ko-KR" altLang="en-US"/>
              <a:pPr>
                <a:defRPr/>
              </a:pPr>
              <a:t>2020-10-05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96186"/>
            <a:ext cx="2975875" cy="500300"/>
          </a:xfrm>
          <a:prstGeom prst="rect">
            <a:avLst/>
          </a:prstGeom>
        </p:spPr>
        <p:txBody>
          <a:bodyPr vert="horz" lIns="92163" tIns="46081" rIns="92163" bIns="46081" rtlCol="0" anchor="b"/>
          <a:lstStyle>
            <a:lvl1pPr algn="l" defTabSz="1081432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8477" y="9496186"/>
            <a:ext cx="2975875" cy="500300"/>
          </a:xfrm>
          <a:prstGeom prst="rect">
            <a:avLst/>
          </a:prstGeom>
        </p:spPr>
        <p:txBody>
          <a:bodyPr vert="horz" lIns="92163" tIns="46081" rIns="92163" bIns="46081" rtlCol="0" anchor="b"/>
          <a:lstStyle>
            <a:lvl1pPr algn="r" defTabSz="1081432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B682E39-BF14-421B-B611-FC1C0441B30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78284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5875" cy="500301"/>
          </a:xfrm>
          <a:prstGeom prst="rect">
            <a:avLst/>
          </a:prstGeom>
        </p:spPr>
        <p:txBody>
          <a:bodyPr vert="horz" lIns="92163" tIns="46081" rIns="92163" bIns="46081" rtlCol="0"/>
          <a:lstStyle>
            <a:lvl1pPr algn="l" defTabSz="1081432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477" y="1"/>
            <a:ext cx="2975875" cy="500301"/>
          </a:xfrm>
          <a:prstGeom prst="rect">
            <a:avLst/>
          </a:prstGeom>
        </p:spPr>
        <p:txBody>
          <a:bodyPr vert="horz" lIns="92163" tIns="46081" rIns="92163" bIns="46081" rtlCol="0"/>
          <a:lstStyle>
            <a:lvl1pPr algn="r" defTabSz="1081432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430FF5F-96E5-4742-9B92-4DC472F692E6}" type="datetime1">
              <a:rPr lang="ko-KR" altLang="en-US"/>
              <a:pPr>
                <a:defRPr/>
              </a:pPr>
              <a:t>2020-10-05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9038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63" tIns="46081" rIns="92163" bIns="46081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642" y="4748887"/>
            <a:ext cx="5494655" cy="4499531"/>
          </a:xfrm>
          <a:prstGeom prst="rect">
            <a:avLst/>
          </a:prstGeom>
        </p:spPr>
        <p:txBody>
          <a:bodyPr vert="horz" lIns="92163" tIns="46081" rIns="92163" bIns="46081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96186"/>
            <a:ext cx="2975875" cy="500300"/>
          </a:xfrm>
          <a:prstGeom prst="rect">
            <a:avLst/>
          </a:prstGeom>
        </p:spPr>
        <p:txBody>
          <a:bodyPr vert="horz" lIns="92163" tIns="46081" rIns="92163" bIns="46081" rtlCol="0" anchor="b"/>
          <a:lstStyle>
            <a:lvl1pPr algn="l" defTabSz="1081432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477" y="9496186"/>
            <a:ext cx="2975875" cy="500300"/>
          </a:xfrm>
          <a:prstGeom prst="rect">
            <a:avLst/>
          </a:prstGeom>
        </p:spPr>
        <p:txBody>
          <a:bodyPr vert="horz" lIns="92163" tIns="46081" rIns="92163" bIns="46081" rtlCol="0" anchor="b"/>
          <a:lstStyle>
            <a:lvl1pPr algn="r" defTabSz="1081432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6686E5-08AF-408C-83C5-E9025EFFB99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326950" y="697245"/>
            <a:ext cx="8727646" cy="0"/>
          </a:xfrm>
          <a:prstGeom prst="line">
            <a:avLst/>
          </a:prstGeom>
          <a:ln w="38100" cmpd="dbl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253941" y="6572205"/>
            <a:ext cx="8729232" cy="0"/>
          </a:xfrm>
          <a:prstGeom prst="line">
            <a:avLst/>
          </a:prstGeom>
          <a:ln w="38100" cmpd="dbl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날짜 개체 틀 1"/>
          <p:cNvSpPr txBox="1">
            <a:spLocks/>
          </p:cNvSpPr>
          <p:nvPr/>
        </p:nvSpPr>
        <p:spPr>
          <a:xfrm>
            <a:off x="8181672" y="335122"/>
            <a:ext cx="957041" cy="368476"/>
          </a:xfrm>
          <a:prstGeom prst="rect">
            <a:avLst/>
          </a:prstGeom>
        </p:spPr>
        <p:txBody>
          <a:bodyPr lIns="92163" tIns="46081" rIns="92163" bIns="46081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A5ADB52-92FF-48E0-8C3A-7BD195AD559D}" type="datetime1">
              <a:rPr kumimoji="0" lang="en-US" altLang="ko-KR" sz="110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10/5/2020</a:t>
            </a:fld>
            <a:endParaRPr kumimoji="0"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429450479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80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76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72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68" algn="l" defTabSz="91419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(결재란 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395288" y="2852738"/>
            <a:ext cx="835342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2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6273800"/>
            <a:ext cx="12239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395536" y="2204864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95C572B-9C97-429D-95BC-7BCFAB003EB3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7694613" y="179388"/>
          <a:ext cx="1296987" cy="10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1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919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의사결정</a:t>
                      </a: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19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정보전달</a:t>
                      </a: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91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지시사항</a:t>
                      </a: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FFA424D5-5C0A-4421-8C05-5ABFDD8F8F8F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39750" y="4149725"/>
          <a:ext cx="3816349" cy="1014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1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34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34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34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79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66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담당</a:t>
                      </a:r>
                    </a:p>
                  </a:txBody>
                  <a:tcPr marL="91456" marR="91456" marT="61079" marB="61079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검 토</a:t>
                      </a:r>
                    </a:p>
                  </a:txBody>
                  <a:tcPr marL="91456" marR="91456" marT="61079" marB="61079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승인</a:t>
                      </a:r>
                    </a:p>
                  </a:txBody>
                  <a:tcPr marL="91456" marR="91456" marT="61079" marB="61079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830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1456" marR="91456" marT="61079" marB="61079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1456" marR="91456" marT="61079" marB="61079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1456" marR="91456" marT="61079" marB="61079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1456" marR="91456" marT="61079" marB="61079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1456" marR="91456" marT="61079" marB="61079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77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(결재란無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395288" y="2852738"/>
            <a:ext cx="835342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2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6273800"/>
            <a:ext cx="12239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694613" y="179388"/>
          <a:ext cx="1296987" cy="10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16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919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의사결정</a:t>
                      </a: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19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정보전달</a:t>
                      </a: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91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현대하모니 M" panose="02020603020101020101" pitchFamily="18" charset="-127"/>
                          <a:ea typeface="현대하모니 M" panose="02020603020101020101" pitchFamily="18" charset="-127"/>
                        </a:rPr>
                        <a:t>지시사항</a:t>
                      </a:r>
                    </a:p>
                  </a:txBody>
                  <a:tcPr marL="91481" marR="91481" marT="45791" marB="45791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395536" y="2204864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84688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 flipH="1">
            <a:off x="0" y="523875"/>
            <a:ext cx="89646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 userDrawn="1"/>
        </p:nvSpPr>
        <p:spPr>
          <a:xfrm>
            <a:off x="177800" y="0"/>
            <a:ext cx="157163" cy="5334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09" rIns="91420" bIns="45709" anchor="ctr"/>
          <a:lstStyle/>
          <a:p>
            <a:pPr algn="ctr" defTabSz="914192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-1588" y="0"/>
            <a:ext cx="179388" cy="5334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09" rIns="91420" bIns="45709" anchor="ctr"/>
          <a:lstStyle/>
          <a:p>
            <a:pPr algn="ctr" defTabSz="914192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" name="그림 3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88" y="129413"/>
            <a:ext cx="104298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 userDrawn="1"/>
        </p:nvSpPr>
        <p:spPr bwMode="auto">
          <a:xfrm>
            <a:off x="8612188" y="6470650"/>
            <a:ext cx="3369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7F7F7F"/>
                </a:solidFill>
                <a:latin typeface="현대하모니 M" pitchFamily="18" charset="-127"/>
                <a:ea typeface="현대하모니 M" pitchFamily="18" charset="-127"/>
              </a:rPr>
              <a:t>/8</a:t>
            </a:r>
            <a:endParaRPr lang="ko-KR" altLang="en-US" sz="1200" dirty="0">
              <a:solidFill>
                <a:srgbClr val="7F7F7F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7832725" y="6480175"/>
            <a:ext cx="7731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050">
                <a:solidFill>
                  <a:srgbClr val="7F7F7F"/>
                </a:solidFill>
                <a:latin typeface="현대하모니 M" pitchFamily="18" charset="-127"/>
                <a:ea typeface="현대하모니 M" pitchFamily="18" charset="-127"/>
              </a:rPr>
              <a:t>Page NO.</a:t>
            </a:r>
            <a:endParaRPr lang="ko-KR" altLang="en-US" sz="1050">
              <a:solidFill>
                <a:srgbClr val="7F7F7F"/>
              </a:solidFill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1588" y="6748463"/>
            <a:ext cx="9145588" cy="109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50960" y="-3870"/>
            <a:ext cx="7372846" cy="500694"/>
          </a:xfrm>
          <a:prstGeom prst="rect">
            <a:avLst/>
          </a:prstGeom>
        </p:spPr>
        <p:txBody>
          <a:bodyPr/>
          <a:lstStyle>
            <a:lvl1pPr algn="l">
              <a:defRPr sz="26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8356600" y="6453188"/>
            <a:ext cx="431800" cy="3127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>
              <a:defRPr/>
            </a:pPr>
            <a:fld id="{8E806C59-11FF-4BAA-8815-66375B350D3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379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1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6273800"/>
            <a:ext cx="12239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871562" y="2636912"/>
            <a:ext cx="7372846" cy="576064"/>
          </a:xfrm>
          <a:prstGeom prst="rect">
            <a:avLst/>
          </a:prstGeom>
        </p:spPr>
        <p:txBody>
          <a:bodyPr/>
          <a:lstStyle>
            <a:lvl1pPr algn="ctr">
              <a:defRPr sz="32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659368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</p:sldLayoutIdLst>
  <p:hf hdr="0" ftr="0" dt="0"/>
  <p:txStyles>
    <p:titleStyle>
      <a:lvl1pPr algn="ctr" defTabSz="912813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2pPr>
      <a:lvl3pPr algn="ctr" defTabSz="912813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3pPr>
      <a:lvl4pPr algn="ctr" defTabSz="912813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4pPr>
      <a:lvl5pPr algn="ctr" defTabSz="912813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현대하모니 M" pitchFamily="18" charset="-127"/>
          <a:ea typeface="현대하모니 M" pitchFamily="18" charset="-127"/>
        </a:defRPr>
      </a:lvl5pPr>
      <a:lvl6pPr marL="389626" algn="ctr" defTabSz="913186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779252" algn="ctr" defTabSz="913186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168878" algn="ctr" defTabSz="913186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558503" algn="ctr" defTabSz="913186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1313" indent="-341313" algn="l" defTabSz="91281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28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4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0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6" indent="-228548" algn="l" defTabSz="91419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6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8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4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0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6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2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8" algn="l" defTabSz="9141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 err="1"/>
              <a:t>딥러닝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시맨틱</a:t>
            </a:r>
            <a:r>
              <a:rPr lang="ko-KR" altLang="en-US" sz="2400" dirty="0"/>
              <a:t> 영상 분할 네트워크를 이용한 </a:t>
            </a:r>
            <a:r>
              <a:rPr lang="ko-KR" altLang="en-US" sz="2400" dirty="0" err="1"/>
              <a:t>레이블링</a:t>
            </a:r>
            <a:r>
              <a:rPr lang="ko-KR" altLang="en-US" sz="2400" dirty="0"/>
              <a:t> 툴 제작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xmlns="" id="{D8904A92-6E87-4EEA-A346-9BAAA883F1F8}"/>
              </a:ext>
            </a:extLst>
          </p:cNvPr>
          <p:cNvSpPr txBox="1">
            <a:spLocks/>
          </p:cNvSpPr>
          <p:nvPr/>
        </p:nvSpPr>
        <p:spPr>
          <a:xfrm>
            <a:off x="611560" y="4941168"/>
            <a:ext cx="3688721" cy="4114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2813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  <a:lvl2pPr algn="ctr" defTabSz="91281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2pPr>
            <a:lvl3pPr algn="ctr" defTabSz="91281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3pPr>
            <a:lvl4pPr algn="ctr" defTabSz="91281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4pPr>
            <a:lvl5pPr algn="ctr" defTabSz="91281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현대하모니 M" pitchFamily="18" charset="-127"/>
                <a:ea typeface="현대하모니 M" pitchFamily="18" charset="-127"/>
              </a:defRPr>
            </a:lvl5pPr>
            <a:lvl6pPr marL="389626" algn="ctr" defTabSz="913186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779252" algn="ctr" defTabSz="913186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168878" algn="ctr" defTabSz="913186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558503" algn="ctr" defTabSz="913186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endParaRPr kumimoji="0" lang="ko-KR" altLang="en-US" sz="1800" dirty="0"/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xmlns="" id="{87736970-1EBE-496C-A40D-63D2D8E88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583238"/>
            <a:ext cx="142058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1500" dirty="0" err="1">
                <a:solidFill>
                  <a:srgbClr val="FF9900"/>
                </a:solidFill>
                <a:latin typeface="현대하모니 M" pitchFamily="18" charset="-127"/>
                <a:ea typeface="현대하모니 M" pitchFamily="18" charset="-127"/>
              </a:rPr>
              <a:t>아진산업</a:t>
            </a:r>
            <a:r>
              <a:rPr lang="ko-KR" altLang="en-US" sz="1500" dirty="0">
                <a:solidFill>
                  <a:srgbClr val="FF9900"/>
                </a:solidFill>
                <a:latin typeface="현대하모니 M" pitchFamily="18" charset="-127"/>
                <a:ea typeface="현대하모니 M" pitchFamily="18" charset="-127"/>
              </a:rPr>
              <a:t>㈜</a:t>
            </a:r>
            <a:endParaRPr lang="en-US" altLang="ko-KR" sz="1500" dirty="0">
              <a:solidFill>
                <a:srgbClr val="FF9900"/>
              </a:solidFill>
              <a:latin typeface="현대하모니 M" pitchFamily="18" charset="-127"/>
              <a:ea typeface="현대하모니 M" pitchFamily="18" charset="-127"/>
            </a:endParaRPr>
          </a:p>
          <a:p>
            <a:r>
              <a:rPr lang="ko-KR" altLang="en-US" sz="1500" dirty="0">
                <a:latin typeface="현대하모니 M" pitchFamily="18" charset="-127"/>
                <a:ea typeface="현대하모니 M" pitchFamily="18" charset="-127"/>
              </a:rPr>
              <a:t>선행기술연구소</a:t>
            </a:r>
            <a:r>
              <a:rPr lang="en-US" altLang="ko-KR" sz="1500" dirty="0">
                <a:latin typeface="현대하모니 M" pitchFamily="18" charset="-127"/>
                <a:ea typeface="현대하모니 M" pitchFamily="18" charset="-127"/>
              </a:rPr>
              <a:t> </a:t>
            </a:r>
          </a:p>
          <a:p>
            <a:r>
              <a:rPr lang="ko-KR" altLang="en-US" sz="1500" dirty="0">
                <a:latin typeface="현대하모니 M" pitchFamily="18" charset="-127"/>
                <a:ea typeface="현대하모니 M" pitchFamily="18" charset="-127"/>
              </a:rPr>
              <a:t>엄 태 정 </a:t>
            </a:r>
            <a:r>
              <a:rPr lang="en-US" altLang="ko-KR" sz="1500" dirty="0">
                <a:latin typeface="현대하모니 M" pitchFamily="18" charset="-127"/>
                <a:ea typeface="현대하모니 M" pitchFamily="18" charset="-127"/>
              </a:rPr>
              <a:t>DR</a:t>
            </a:r>
          </a:p>
          <a:p>
            <a:r>
              <a:rPr lang="en-US" altLang="ko-KR" sz="1500" dirty="0" smtClean="0">
                <a:latin typeface="현대하모니 M" pitchFamily="18" charset="-127"/>
                <a:ea typeface="현대하모니 M" pitchFamily="18" charset="-127"/>
              </a:rPr>
              <a:t>2019.10.05</a:t>
            </a:r>
            <a:endParaRPr lang="en-US" altLang="ko-KR" sz="1500" dirty="0">
              <a:latin typeface="현대하모니 M" pitchFamily="18" charset="-127"/>
              <a:ea typeface="현대하모니 M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F0743C14-BF3A-4B10-88FA-8B1D18BC2F9D}"/>
              </a:ext>
            </a:extLst>
          </p:cNvPr>
          <p:cNvSpPr/>
          <p:nvPr/>
        </p:nvSpPr>
        <p:spPr>
          <a:xfrm>
            <a:off x="7821613" y="269875"/>
            <a:ext cx="144462" cy="1428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E351B8C9-AC86-4EB7-B63C-51B684C71F3C}"/>
              </a:ext>
            </a:extLst>
          </p:cNvPr>
          <p:cNvSpPr/>
          <p:nvPr/>
        </p:nvSpPr>
        <p:spPr>
          <a:xfrm>
            <a:off x="7821613" y="615950"/>
            <a:ext cx="142875" cy="142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16E8542-C567-44FE-AEF9-0D56B534FFCC}"/>
              </a:ext>
            </a:extLst>
          </p:cNvPr>
          <p:cNvSpPr/>
          <p:nvPr/>
        </p:nvSpPr>
        <p:spPr>
          <a:xfrm>
            <a:off x="7821613" y="942975"/>
            <a:ext cx="144462" cy="1428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r>
              <a:rPr lang="ko-KR" altLang="en-US" smtClean="0"/>
              <a:t>을 활용한 주요 모델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806C59-11FF-4BAA-8815-66375B350D3D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8C8DD1E-EB9D-49E4-BDDC-5CDAD7655584}"/>
              </a:ext>
            </a:extLst>
          </p:cNvPr>
          <p:cNvGrpSpPr/>
          <p:nvPr/>
        </p:nvGrpSpPr>
        <p:grpSpPr>
          <a:xfrm>
            <a:off x="251520" y="632115"/>
            <a:ext cx="5785625" cy="1184928"/>
            <a:chOff x="251520" y="632115"/>
            <a:chExt cx="5785625" cy="11849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E80B9E85-F0BF-4CBA-A95A-CFF14FE1065F}"/>
                </a:ext>
              </a:extLst>
            </p:cNvPr>
            <p:cNvSpPr/>
            <p:nvPr/>
          </p:nvSpPr>
          <p:spPr>
            <a:xfrm>
              <a:off x="278088" y="632115"/>
              <a:ext cx="1023037" cy="288147"/>
            </a:xfrm>
            <a:prstGeom prst="rect">
              <a:avLst/>
            </a:prstGeom>
          </p:spPr>
          <p:txBody>
            <a:bodyPr wrap="none" tIns="36000" bIns="36000" anchor="ctr" anchorCtr="0">
              <a:spAutoFit/>
            </a:bodyPr>
            <a:lstStyle/>
            <a:p>
              <a:r>
                <a:rPr lang="ko-KR" altLang="en-US" sz="1400" dirty="0" smtClean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모델 </a:t>
              </a:r>
              <a:r>
                <a:rPr lang="ko-KR" altLang="en-US" sz="1400" dirty="0" err="1" smtClean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대분류</a:t>
              </a:r>
              <a:endPara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CB4BAC1-184A-4E1F-AE68-E307F33CDF88}"/>
                </a:ext>
              </a:extLst>
            </p:cNvPr>
            <p:cNvSpPr/>
            <p:nvPr/>
          </p:nvSpPr>
          <p:spPr>
            <a:xfrm>
              <a:off x="395536" y="1013371"/>
              <a:ext cx="5641609" cy="803672"/>
            </a:xfrm>
            <a:prstGeom prst="rect">
              <a:avLst/>
            </a:prstGeom>
          </p:spPr>
          <p:txBody>
            <a:bodyPr wrap="none" tIns="36000" bIns="36000" anchor="t" anchorCtr="0">
              <a:spAutoFit/>
            </a:bodyPr>
            <a:lstStyle/>
            <a:p>
              <a:pPr marL="236538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en-US" altLang="ko-KR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Classification : </a:t>
              </a:r>
              <a:r>
                <a:rPr lang="ko-KR" altLang="en-US" sz="140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이미지 자체를 분류</a:t>
              </a:r>
              <a:endPara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36538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en-US" altLang="ko-KR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Object Detection : </a:t>
              </a:r>
              <a:r>
                <a:rPr lang="ko-KR" altLang="en-US" sz="140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이미지 내 각각의 객체의 위치와 종류</a:t>
              </a:r>
              <a:endPara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36538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en-US" altLang="ko-KR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Object Segmentation : </a:t>
              </a:r>
              <a:r>
                <a:rPr lang="ko-KR" altLang="en-US" sz="140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이미지 내 각각의 객체의 종류와 픽셀 단위 구분</a:t>
              </a:r>
              <a:endPara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F51AC05E-0AD1-456F-B896-E45A5E697611}"/>
                </a:ext>
              </a:extLst>
            </p:cNvPr>
            <p:cNvCxnSpPr/>
            <p:nvPr/>
          </p:nvCxnSpPr>
          <p:spPr>
            <a:xfrm>
              <a:off x="251520" y="650188"/>
              <a:ext cx="0" cy="252000"/>
            </a:xfrm>
            <a:prstGeom prst="line">
              <a:avLst/>
            </a:prstGeom>
            <a:ln w="635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 descr="image ta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06" y="2045553"/>
            <a:ext cx="7662589" cy="447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Segmentation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806C59-11FF-4BAA-8815-66375B350D3D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8C8DD1E-EB9D-49E4-BDDC-5CDAD7655584}"/>
              </a:ext>
            </a:extLst>
          </p:cNvPr>
          <p:cNvGrpSpPr/>
          <p:nvPr/>
        </p:nvGrpSpPr>
        <p:grpSpPr>
          <a:xfrm>
            <a:off x="251520" y="632115"/>
            <a:ext cx="6940107" cy="1992842"/>
            <a:chOff x="251520" y="632115"/>
            <a:chExt cx="6940107" cy="199284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E80B9E85-F0BF-4CBA-A95A-CFF14FE1065F}"/>
                </a:ext>
              </a:extLst>
            </p:cNvPr>
            <p:cNvSpPr/>
            <p:nvPr/>
          </p:nvSpPr>
          <p:spPr>
            <a:xfrm>
              <a:off x="278088" y="632115"/>
              <a:ext cx="2076209" cy="288147"/>
            </a:xfrm>
            <a:prstGeom prst="rect">
              <a:avLst/>
            </a:prstGeom>
          </p:spPr>
          <p:txBody>
            <a:bodyPr wrap="none" tIns="36000" bIns="36000" anchor="ctr" anchorCtr="0">
              <a:spAutoFit/>
            </a:bodyPr>
            <a:lstStyle/>
            <a:p>
              <a:r>
                <a:rPr lang="en-US" altLang="ko-KR" sz="1400" dirty="0" smtClean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Segmentation </a:t>
              </a:r>
              <a:r>
                <a:rPr lang="ko-KR" altLang="en-US" sz="1400" smtClean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세부 설명</a:t>
              </a:r>
              <a:endPara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CB4BAC1-184A-4E1F-AE68-E307F33CDF88}"/>
                </a:ext>
              </a:extLst>
            </p:cNvPr>
            <p:cNvSpPr/>
            <p:nvPr/>
          </p:nvSpPr>
          <p:spPr>
            <a:xfrm>
              <a:off x="395536" y="1013371"/>
              <a:ext cx="6796091" cy="1611586"/>
            </a:xfrm>
            <a:prstGeom prst="rect">
              <a:avLst/>
            </a:prstGeom>
          </p:spPr>
          <p:txBody>
            <a:bodyPr wrap="none" tIns="36000" bIns="36000" anchor="t" anchorCtr="0">
              <a:spAutoFit/>
            </a:bodyPr>
            <a:lstStyle/>
            <a:p>
              <a:pPr marL="236538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ko-KR" altLang="en-US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입력 이미지를 픽셀 단위로 구분해 각 픽셀이 어떤 클래스에 속하는지 구분하는 것</a:t>
              </a:r>
              <a:endPara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36538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ko-KR" altLang="en-US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구분</a:t>
              </a:r>
              <a:endPara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692151" lvl="1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Semantic Segmentation </a:t>
              </a:r>
            </a:p>
            <a:p>
              <a:pPr marL="1149351" lvl="2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ko-KR" altLang="en-US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같은 클래스는 같은 출력으로 묶임</a:t>
              </a:r>
              <a:endPara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692151" lvl="1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en-US" altLang="ko-KR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Instance Segmentation</a:t>
              </a:r>
            </a:p>
            <a:p>
              <a:pPr marL="1149351" lvl="2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ko-KR" altLang="en-US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같은 클래스더라도 다른 출력으로 묶이며 각각의 레이블</a:t>
              </a:r>
              <a:r>
                <a:rPr lang="en-US" altLang="ko-KR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(ex. person)</a:t>
              </a:r>
              <a:r>
                <a:rPr lang="ko-KR" altLang="en-US" sz="140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을 가짐</a:t>
              </a:r>
              <a:endPara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F51AC05E-0AD1-456F-B896-E45A5E697611}"/>
                </a:ext>
              </a:extLst>
            </p:cNvPr>
            <p:cNvCxnSpPr/>
            <p:nvPr/>
          </p:nvCxnSpPr>
          <p:spPr>
            <a:xfrm>
              <a:off x="251520" y="650188"/>
              <a:ext cx="0" cy="252000"/>
            </a:xfrm>
            <a:prstGeom prst="line">
              <a:avLst/>
            </a:prstGeom>
            <a:ln w="635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A Simple Guide to Semantic Seg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68960"/>
            <a:ext cx="76200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6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 Dataset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806C59-11FF-4BAA-8815-66375B350D3D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8C8DD1E-EB9D-49E4-BDDC-5CDAD7655584}"/>
              </a:ext>
            </a:extLst>
          </p:cNvPr>
          <p:cNvGrpSpPr/>
          <p:nvPr/>
        </p:nvGrpSpPr>
        <p:grpSpPr>
          <a:xfrm>
            <a:off x="251520" y="632115"/>
            <a:ext cx="3870036" cy="646319"/>
            <a:chOff x="251520" y="632115"/>
            <a:chExt cx="3870036" cy="64631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E80B9E85-F0BF-4CBA-A95A-CFF14FE1065F}"/>
                </a:ext>
              </a:extLst>
            </p:cNvPr>
            <p:cNvSpPr/>
            <p:nvPr/>
          </p:nvSpPr>
          <p:spPr>
            <a:xfrm>
              <a:off x="278088" y="632115"/>
              <a:ext cx="1180131" cy="288147"/>
            </a:xfrm>
            <a:prstGeom prst="rect">
              <a:avLst/>
            </a:prstGeom>
          </p:spPr>
          <p:txBody>
            <a:bodyPr wrap="none" tIns="36000" bIns="36000" anchor="ctr" anchorCtr="0">
              <a:spAutoFit/>
            </a:bodyPr>
            <a:lstStyle/>
            <a:p>
              <a:r>
                <a:rPr lang="ko-KR" altLang="en-US" sz="1400" dirty="0" err="1" smtClean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데이터셋</a:t>
              </a:r>
              <a:r>
                <a:rPr lang="ko-KR" altLang="en-US" sz="1400" dirty="0" smtClean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구성</a:t>
              </a:r>
              <a:endPara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CB4BAC1-184A-4E1F-AE68-E307F33CDF88}"/>
                </a:ext>
              </a:extLst>
            </p:cNvPr>
            <p:cNvSpPr/>
            <p:nvPr/>
          </p:nvSpPr>
          <p:spPr>
            <a:xfrm>
              <a:off x="395536" y="1013371"/>
              <a:ext cx="3726020" cy="265063"/>
            </a:xfrm>
            <a:prstGeom prst="rect">
              <a:avLst/>
            </a:prstGeom>
          </p:spPr>
          <p:txBody>
            <a:bodyPr wrap="none" tIns="36000" bIns="36000" anchor="t" anchorCtr="0">
              <a:spAutoFit/>
            </a:bodyPr>
            <a:lstStyle/>
            <a:p>
              <a:pPr marL="236538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ko-KR" altLang="en-US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동일 해상도의 대상 이미지 및 </a:t>
              </a:r>
              <a:r>
                <a:rPr lang="ko-KR" altLang="en-US" sz="1400" dirty="0" err="1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레이블링</a:t>
              </a:r>
              <a:r>
                <a:rPr lang="ko-KR" altLang="en-US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이미지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F51AC05E-0AD1-456F-B896-E45A5E697611}"/>
                </a:ext>
              </a:extLst>
            </p:cNvPr>
            <p:cNvCxnSpPr/>
            <p:nvPr/>
          </p:nvCxnSpPr>
          <p:spPr>
            <a:xfrm>
              <a:off x="251520" y="650188"/>
              <a:ext cx="0" cy="252000"/>
            </a:xfrm>
            <a:prstGeom prst="line">
              <a:avLst/>
            </a:prstGeom>
            <a:ln w="635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340768"/>
            <a:ext cx="8356600" cy="2523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8" y="3943888"/>
            <a:ext cx="8360584" cy="252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1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 Demo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806C59-11FF-4BAA-8815-66375B350D3D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8C8DD1E-EB9D-49E4-BDDC-5CDAD7655584}"/>
              </a:ext>
            </a:extLst>
          </p:cNvPr>
          <p:cNvGrpSpPr/>
          <p:nvPr/>
        </p:nvGrpSpPr>
        <p:grpSpPr>
          <a:xfrm>
            <a:off x="251520" y="632115"/>
            <a:ext cx="6198066" cy="646319"/>
            <a:chOff x="251520" y="632115"/>
            <a:chExt cx="6198066" cy="64631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E80B9E85-F0BF-4CBA-A95A-CFF14FE1065F}"/>
                </a:ext>
              </a:extLst>
            </p:cNvPr>
            <p:cNvSpPr/>
            <p:nvPr/>
          </p:nvSpPr>
          <p:spPr>
            <a:xfrm>
              <a:off x="278088" y="632115"/>
              <a:ext cx="6171498" cy="288147"/>
            </a:xfrm>
            <a:prstGeom prst="rect">
              <a:avLst/>
            </a:prstGeom>
          </p:spPr>
          <p:txBody>
            <a:bodyPr wrap="none" tIns="36000" bIns="36000" anchor="ctr" anchorCtr="0">
              <a:spAutoFit/>
            </a:bodyPr>
            <a:lstStyle/>
            <a:p>
              <a:r>
                <a:rPr lang="en-US" altLang="ko-KR" sz="1400" dirty="0" err="1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ICNet</a:t>
              </a:r>
              <a:r>
                <a:rPr lang="en-US" altLang="ko-KR" sz="1400" dirty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 for Real-Time Semantic Segmentation on High-Resolution Images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CB4BAC1-184A-4E1F-AE68-E307F33CDF88}"/>
                </a:ext>
              </a:extLst>
            </p:cNvPr>
            <p:cNvSpPr/>
            <p:nvPr/>
          </p:nvSpPr>
          <p:spPr>
            <a:xfrm>
              <a:off x="395536" y="1013371"/>
              <a:ext cx="423834" cy="265063"/>
            </a:xfrm>
            <a:prstGeom prst="rect">
              <a:avLst/>
            </a:prstGeom>
          </p:spPr>
          <p:txBody>
            <a:bodyPr wrap="none" tIns="36000" bIns="36000" anchor="t" anchorCtr="0">
              <a:spAutoFit/>
            </a:bodyPr>
            <a:lstStyle/>
            <a:p>
              <a:pPr marL="236538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F51AC05E-0AD1-456F-B896-E45A5E697611}"/>
                </a:ext>
              </a:extLst>
            </p:cNvPr>
            <p:cNvCxnSpPr/>
            <p:nvPr/>
          </p:nvCxnSpPr>
          <p:spPr>
            <a:xfrm>
              <a:off x="251520" y="650188"/>
              <a:ext cx="0" cy="252000"/>
            </a:xfrm>
            <a:prstGeom prst="line">
              <a:avLst/>
            </a:prstGeom>
            <a:ln w="635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ICNet for Real-Time Semantic Segmentation on High-Resolution Image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3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2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레이블링</a:t>
            </a:r>
            <a:r>
              <a:rPr lang="ko-KR" altLang="en-US" dirty="0" smtClean="0"/>
              <a:t> 툴 소개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806C59-11FF-4BAA-8815-66375B350D3D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8C8DD1E-EB9D-49E4-BDDC-5CDAD7655584}"/>
              </a:ext>
            </a:extLst>
          </p:cNvPr>
          <p:cNvGrpSpPr/>
          <p:nvPr/>
        </p:nvGrpSpPr>
        <p:grpSpPr>
          <a:xfrm>
            <a:off x="251520" y="632115"/>
            <a:ext cx="7470381" cy="1723537"/>
            <a:chOff x="251520" y="632115"/>
            <a:chExt cx="7470381" cy="172353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E80B9E85-F0BF-4CBA-A95A-CFF14FE1065F}"/>
                </a:ext>
              </a:extLst>
            </p:cNvPr>
            <p:cNvSpPr/>
            <p:nvPr/>
          </p:nvSpPr>
          <p:spPr>
            <a:xfrm>
              <a:off x="278088" y="632115"/>
              <a:ext cx="708848" cy="288147"/>
            </a:xfrm>
            <a:prstGeom prst="rect">
              <a:avLst/>
            </a:prstGeom>
          </p:spPr>
          <p:txBody>
            <a:bodyPr wrap="none" tIns="36000" bIns="36000" anchor="ctr" anchorCtr="0">
              <a:spAutoFit/>
            </a:bodyPr>
            <a:lstStyle/>
            <a:p>
              <a:r>
                <a:rPr lang="ko-KR" altLang="en-US" sz="1400" dirty="0" smtClean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툴 소개</a:t>
              </a:r>
              <a:endPara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CB4BAC1-184A-4E1F-AE68-E307F33CDF88}"/>
                </a:ext>
              </a:extLst>
            </p:cNvPr>
            <p:cNvSpPr/>
            <p:nvPr/>
          </p:nvSpPr>
          <p:spPr>
            <a:xfrm>
              <a:off x="395536" y="1013371"/>
              <a:ext cx="7326365" cy="1342281"/>
            </a:xfrm>
            <a:prstGeom prst="rect">
              <a:avLst/>
            </a:prstGeom>
          </p:spPr>
          <p:txBody>
            <a:bodyPr wrap="none" tIns="36000" bIns="36000" anchor="t" anchorCtr="0">
              <a:spAutoFit/>
            </a:bodyPr>
            <a:lstStyle/>
            <a:p>
              <a:pPr marL="236538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en-US" altLang="ko-KR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Object Detection </a:t>
              </a:r>
              <a:r>
                <a:rPr lang="ko-KR" altLang="en-US" sz="140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기반의 딥러닝을 사용하여 객체의 위치와 레이블을 반자동으로 입력해주는 툴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36538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ko-KR" altLang="en-US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입력</a:t>
              </a:r>
              <a:endPara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692151" lvl="1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ko-KR" altLang="en-US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이미지 및 동영상</a:t>
              </a:r>
              <a:endPara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36538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ko-KR" altLang="en-US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출력</a:t>
              </a:r>
              <a:endPara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692151" lvl="1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r>
                <a:rPr lang="en-US" altLang="ko-KR" sz="1400" dirty="0" err="1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PascalVOC</a:t>
              </a:r>
              <a:r>
                <a:rPr lang="en-US" altLang="ko-KR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40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기반의 </a:t>
              </a:r>
              <a:r>
                <a:rPr lang="en-US" altLang="ko-KR" sz="1400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XML </a:t>
              </a:r>
              <a:r>
                <a:rPr lang="ko-KR" altLang="en-US" sz="140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포맷</a:t>
              </a:r>
              <a:endParaRPr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F51AC05E-0AD1-456F-B896-E45A5E697611}"/>
                </a:ext>
              </a:extLst>
            </p:cNvPr>
            <p:cNvCxnSpPr/>
            <p:nvPr/>
          </p:nvCxnSpPr>
          <p:spPr>
            <a:xfrm>
              <a:off x="251520" y="650188"/>
              <a:ext cx="0" cy="252000"/>
            </a:xfrm>
            <a:prstGeom prst="line">
              <a:avLst/>
            </a:prstGeom>
            <a:ln w="635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F673FDBA-6EEF-4F90-92B9-53C33B997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190" y="2564904"/>
            <a:ext cx="1224136" cy="12241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5BD5843-A718-4875-BB51-E6B6A895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74" y="2564904"/>
            <a:ext cx="5333722" cy="37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77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sz="2000" dirty="0" err="1"/>
              <a:t>딥러닝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시맨틱</a:t>
            </a:r>
            <a:r>
              <a:rPr lang="ko-KR" altLang="en-US" sz="2000" dirty="0"/>
              <a:t> 영상 분할 네트워크를 이용한 </a:t>
            </a:r>
            <a:r>
              <a:rPr lang="ko-KR" altLang="en-US" sz="2000" dirty="0" err="1"/>
              <a:t>레이블링</a:t>
            </a:r>
            <a:r>
              <a:rPr lang="ko-KR" altLang="en-US" sz="2000" dirty="0"/>
              <a:t> 툴 제작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806C59-11FF-4BAA-8815-66375B350D3D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8C8DD1E-EB9D-49E4-BDDC-5CDAD7655584}"/>
              </a:ext>
            </a:extLst>
          </p:cNvPr>
          <p:cNvGrpSpPr/>
          <p:nvPr/>
        </p:nvGrpSpPr>
        <p:grpSpPr>
          <a:xfrm>
            <a:off x="251520" y="632115"/>
            <a:ext cx="892511" cy="646319"/>
            <a:chOff x="251520" y="632115"/>
            <a:chExt cx="892511" cy="64631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E80B9E85-F0BF-4CBA-A95A-CFF14FE1065F}"/>
                </a:ext>
              </a:extLst>
            </p:cNvPr>
            <p:cNvSpPr/>
            <p:nvPr/>
          </p:nvSpPr>
          <p:spPr>
            <a:xfrm>
              <a:off x="278088" y="632115"/>
              <a:ext cx="865943" cy="288147"/>
            </a:xfrm>
            <a:prstGeom prst="rect">
              <a:avLst/>
            </a:prstGeom>
          </p:spPr>
          <p:txBody>
            <a:bodyPr wrap="none" tIns="36000" bIns="36000" anchor="ctr" anchorCtr="0">
              <a:spAutoFit/>
            </a:bodyPr>
            <a:lstStyle/>
            <a:p>
              <a:r>
                <a:rPr lang="ko-KR" altLang="en-US" sz="1400" dirty="0" smtClean="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진행 흐름</a:t>
              </a:r>
              <a:endPara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CB4BAC1-184A-4E1F-AE68-E307F33CDF88}"/>
                </a:ext>
              </a:extLst>
            </p:cNvPr>
            <p:cNvSpPr/>
            <p:nvPr/>
          </p:nvSpPr>
          <p:spPr>
            <a:xfrm>
              <a:off x="395536" y="1013371"/>
              <a:ext cx="423834" cy="265063"/>
            </a:xfrm>
            <a:prstGeom prst="rect">
              <a:avLst/>
            </a:prstGeom>
          </p:spPr>
          <p:txBody>
            <a:bodyPr wrap="none" tIns="36000" bIns="36000" anchor="t" anchorCtr="0">
              <a:spAutoFit/>
            </a:bodyPr>
            <a:lstStyle/>
            <a:p>
              <a:pPr marL="236538" indent="-236538">
                <a:lnSpc>
                  <a:spcPts val="1500"/>
                </a:lnSpc>
                <a:spcAft>
                  <a:spcPts val="600"/>
                </a:spcAft>
                <a:buFont typeface="현대하모니 L" panose="02020603020101020101" pitchFamily="18" charset="-127"/>
                <a:buChar char="▷"/>
              </a:pP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F51AC05E-0AD1-456F-B896-E45A5E697611}"/>
                </a:ext>
              </a:extLst>
            </p:cNvPr>
            <p:cNvCxnSpPr/>
            <p:nvPr/>
          </p:nvCxnSpPr>
          <p:spPr>
            <a:xfrm>
              <a:off x="251520" y="650188"/>
              <a:ext cx="0" cy="252000"/>
            </a:xfrm>
            <a:prstGeom prst="line">
              <a:avLst/>
            </a:prstGeom>
            <a:ln w="635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직사각형 5"/>
          <p:cNvSpPr/>
          <p:nvPr/>
        </p:nvSpPr>
        <p:spPr>
          <a:xfrm>
            <a:off x="4139952" y="1269103"/>
            <a:ext cx="4572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1500"/>
              </a:lnSpc>
              <a:spcAft>
                <a:spcPts val="600"/>
              </a:spcAft>
            </a:pPr>
            <a:r>
              <a:rPr lang="ko-KR" altLang="en-US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윈도우 기반 </a:t>
            </a:r>
            <a:r>
              <a:rPr lang="ko-KR" altLang="en-US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시맨틱</a:t>
            </a:r>
            <a:r>
              <a:rPr lang="ko-KR" altLang="en-US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네트워크 구동 플랫폼 선정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39952" y="2331136"/>
            <a:ext cx="4572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1500"/>
              </a:lnSpc>
              <a:spcAft>
                <a:spcPts val="600"/>
              </a:spcAft>
            </a:pPr>
            <a:r>
              <a:rPr lang="ko-KR" altLang="en-US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시맨틱</a:t>
            </a:r>
            <a:r>
              <a:rPr lang="ko-KR" altLang="en-US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네트워크 구동 및 결과 영상 획득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39952" y="3393169"/>
            <a:ext cx="4572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1500"/>
              </a:lnSpc>
              <a:spcAft>
                <a:spcPts val="600"/>
              </a:spcAft>
            </a:pPr>
            <a:r>
              <a:rPr lang="ko-KR" altLang="en-US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결과 영상을 수정 가능한 형태로 변환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139952" y="4455202"/>
            <a:ext cx="4572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1500"/>
              </a:lnSpc>
              <a:spcAft>
                <a:spcPts val="600"/>
              </a:spcAft>
            </a:pPr>
            <a:r>
              <a:rPr lang="ko-KR" altLang="en-US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 영역 및 </a:t>
            </a:r>
            <a:r>
              <a:rPr lang="ko-KR" altLang="en-US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객체명</a:t>
            </a:r>
            <a:r>
              <a:rPr lang="ko-KR" altLang="en-US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수정 기능 구현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39952" y="5517232"/>
            <a:ext cx="4572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1500"/>
              </a:lnSpc>
              <a:spcAft>
                <a:spcPts val="600"/>
              </a:spcAft>
            </a:pPr>
            <a:r>
              <a:rPr lang="ko-KR" altLang="en-US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수정 완료된 </a:t>
            </a:r>
            <a:r>
              <a:rPr lang="ko-KR" altLang="en-US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레이블링</a:t>
            </a:r>
            <a:r>
              <a:rPr lang="ko-KR" altLang="en-US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이미지 저장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863604" y="1762446"/>
            <a:ext cx="1124696" cy="36004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5863604" y="2824479"/>
            <a:ext cx="1124696" cy="36004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5863604" y="3886512"/>
            <a:ext cx="1124696" cy="36004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>
            <a:off x="5863604" y="4948545"/>
            <a:ext cx="1124696" cy="36004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11059" y="1736753"/>
            <a:ext cx="3267642" cy="1116728"/>
            <a:chOff x="539552" y="2116529"/>
            <a:chExt cx="3267642" cy="11167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2116529"/>
              <a:ext cx="2992723" cy="9036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370" y="2331136"/>
              <a:ext cx="2987824" cy="902121"/>
            </a:xfrm>
            <a:prstGeom prst="rect">
              <a:avLst/>
            </a:prstGeom>
          </p:spPr>
        </p:pic>
      </p:grpSp>
      <p:pic>
        <p:nvPicPr>
          <p:cNvPr id="1028" name="Picture 4" descr="Label Pixels for Semantic Segmentation - MATLAB &amp; Simulin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7"/>
          <a:stretch/>
        </p:blipFill>
        <p:spPr bwMode="auto">
          <a:xfrm>
            <a:off x="1979712" y="3067078"/>
            <a:ext cx="936104" cy="93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Label Pixels for Semantic Segmentation - MATLAB &amp; Simulin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9"/>
          <a:stretch/>
        </p:blipFill>
        <p:spPr bwMode="auto">
          <a:xfrm>
            <a:off x="996304" y="4129548"/>
            <a:ext cx="2874743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7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xmlns="" id="{C25D1EA5-C253-476B-AD85-82599E667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806C59-11FF-4BAA-8815-66375B350D3D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xmlns="" id="{52C56015-31A6-49D6-B518-68870525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Picture 2" descr="http://www.girlsgonestrong.com/wp-content/uploads/2012/11/Questions-and-Answers.jpg">
            <a:extLst>
              <a:ext uri="{FF2B5EF4-FFF2-40B4-BE49-F238E27FC236}">
                <a16:creationId xmlns:a16="http://schemas.microsoft.com/office/drawing/2014/main" xmlns="" id="{2586EF53-D63D-4606-8EA3-4074DFFAD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06" y="-14254"/>
            <a:ext cx="9295528" cy="697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25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현대하모니 M"/>
        <a:ea typeface="현대하모니 M"/>
        <a:cs typeface=""/>
      </a:majorFont>
      <a:minorFont>
        <a:latin typeface="현대하모니 M"/>
        <a:ea typeface="현대하모니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 w="12700"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21441</TotalTime>
  <Words>188</Words>
  <Application>Microsoft Office PowerPoint</Application>
  <PresentationFormat>화면 슬라이드 쇼(4:3)</PresentationFormat>
  <Paragraphs>44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굴림</vt:lpstr>
      <vt:lpstr>맑은 고딕</vt:lpstr>
      <vt:lpstr>현대하모니 L</vt:lpstr>
      <vt:lpstr>현대하모니 M</vt:lpstr>
      <vt:lpstr>Arial</vt:lpstr>
      <vt:lpstr>Office 테마</vt:lpstr>
      <vt:lpstr>딥러닝 시맨틱 영상 분할 네트워크를 이용한 레이블링 툴 제작</vt:lpstr>
      <vt:lpstr>CNN을 활용한 주요 모델</vt:lpstr>
      <vt:lpstr>Segmentation</vt:lpstr>
      <vt:lpstr>Semantic Segmentation Dataset</vt:lpstr>
      <vt:lpstr>Semantic Segmentation Demo</vt:lpstr>
      <vt:lpstr>딥러닝 레이블링 툴 소개</vt:lpstr>
      <vt:lpstr>딥러닝 시맨틱 영상 분할 네트워크를 이용한 레이블링 툴 제작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성동진</dc:creator>
  <cp:lastModifiedBy>Microsoft 계정</cp:lastModifiedBy>
  <cp:revision>1212</cp:revision>
  <cp:lastPrinted>2018-06-25T04:24:02Z</cp:lastPrinted>
  <dcterms:created xsi:type="dcterms:W3CDTF">2013-04-22T15:39:47Z</dcterms:created>
  <dcterms:modified xsi:type="dcterms:W3CDTF">2020-10-04T22:38:13Z</dcterms:modified>
</cp:coreProperties>
</file>